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2"/>
  </p:notesMasterIdLst>
  <p:handoutMasterIdLst>
    <p:handoutMasterId r:id="rId43"/>
  </p:handoutMasterIdLst>
  <p:sldIdLst>
    <p:sldId id="316" r:id="rId2"/>
    <p:sldId id="428" r:id="rId3"/>
    <p:sldId id="427" r:id="rId4"/>
    <p:sldId id="426" r:id="rId5"/>
    <p:sldId id="450" r:id="rId6"/>
    <p:sldId id="451" r:id="rId7"/>
    <p:sldId id="452" r:id="rId8"/>
    <p:sldId id="453" r:id="rId9"/>
    <p:sldId id="454" r:id="rId10"/>
    <p:sldId id="455" r:id="rId11"/>
    <p:sldId id="456" r:id="rId12"/>
    <p:sldId id="457" r:id="rId13"/>
    <p:sldId id="458" r:id="rId14"/>
    <p:sldId id="459" r:id="rId15"/>
    <p:sldId id="460" r:id="rId16"/>
    <p:sldId id="461" r:id="rId17"/>
    <p:sldId id="462" r:id="rId18"/>
    <p:sldId id="463" r:id="rId19"/>
    <p:sldId id="464" r:id="rId20"/>
    <p:sldId id="465" r:id="rId21"/>
    <p:sldId id="467" r:id="rId22"/>
    <p:sldId id="468" r:id="rId23"/>
    <p:sldId id="469" r:id="rId24"/>
    <p:sldId id="470" r:id="rId25"/>
    <p:sldId id="442" r:id="rId26"/>
    <p:sldId id="471" r:id="rId27"/>
    <p:sldId id="472" r:id="rId28"/>
    <p:sldId id="473" r:id="rId29"/>
    <p:sldId id="480" r:id="rId30"/>
    <p:sldId id="474" r:id="rId31"/>
    <p:sldId id="475" r:id="rId32"/>
    <p:sldId id="476" r:id="rId33"/>
    <p:sldId id="477" r:id="rId34"/>
    <p:sldId id="478" r:id="rId35"/>
    <p:sldId id="479" r:id="rId36"/>
    <p:sldId id="481" r:id="rId37"/>
    <p:sldId id="482" r:id="rId38"/>
    <p:sldId id="483" r:id="rId39"/>
    <p:sldId id="484" r:id="rId40"/>
    <p:sldId id="48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4400"/>
    <a:srgbClr val="4200BF"/>
    <a:srgbClr val="9F1C00"/>
    <a:srgbClr val="125921"/>
    <a:srgbClr val="0033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661" autoAdjust="0"/>
  </p:normalViewPr>
  <p:slideViewPr>
    <p:cSldViewPr>
      <p:cViewPr>
        <p:scale>
          <a:sx n="60" d="100"/>
          <a:sy n="60" d="100"/>
        </p:scale>
        <p:origin x="-164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368C7-156C-44F0-AB45-A8C978885EE5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07633-5AF4-4803-9936-000046BFECF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4094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BB521-6DE1-4E36-B0B7-94E8B9E69CEE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F06CE-EA2F-4A6F-949C-AD458105DB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31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current version.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6385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SAT member will facilitate</a:t>
            </a:r>
            <a:r>
              <a:rPr lang="en-US" baseline="0" dirty="0" smtClean="0"/>
              <a:t> the discussion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14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purpose of the Background section is</a:t>
            </a:r>
            <a:r>
              <a:rPr lang="en-US" baseline="0" dirty="0" smtClean="0"/>
              <a:t> to answer 2 </a:t>
            </a:r>
            <a:r>
              <a:rPr lang="en-US" baseline="0" dirty="0" err="1" smtClean="0"/>
              <a:t>qustions</a:t>
            </a:r>
            <a:r>
              <a:rPr lang="en-US" baseline="0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Why are we building the QLE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What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32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What is unclear?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What questions</a:t>
            </a:r>
            <a:r>
              <a:rPr lang="en-US" baseline="0" dirty="0" smtClean="0"/>
              <a:t> do you have?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Overall impressions?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5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you ever has students in your class</a:t>
            </a:r>
            <a:r>
              <a:rPr lang="en-US" baseline="0" dirty="0" smtClean="0"/>
              <a:t> who are quiet…it is hard to get them to speak…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585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you look at what you have written on your large table placemat in the center, is there anything you want me know that I might not understand by reading….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51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Conversations – mini focus groups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Each group starts as a blank slate.</a:t>
            </a:r>
            <a:r>
              <a:rPr lang="en-US" baseline="0" dirty="0" smtClean="0"/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Provide time to read – highlight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Facilitated discussion – have a partner take notes?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Can introduce previous groups data at the end – look for commonalities/differences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You will have your group join you at the end for an overall discussion – do the 4 sections make sense? Is there anything that doesn’t belong? Is the order good? (</a:t>
            </a:r>
            <a:r>
              <a:rPr lang="en-US" baseline="0" dirty="0" err="1" smtClean="0"/>
              <a:t>e.g</a:t>
            </a:r>
            <a:r>
              <a:rPr lang="en-US" baseline="0" dirty="0" smtClean="0"/>
              <a:t> personalization after outcomes)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6643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you look at what you have written on your large table placemat in the center, is there anything you want me know that I might not understand by reading….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51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14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 goals today – we are not going to rush through this document. The</a:t>
            </a:r>
            <a:r>
              <a:rPr lang="en-US" baseline="0" dirty="0" smtClean="0"/>
              <a:t> goal in not to get through this but to take the time to pull this apart and gather your feedback.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681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Alignment…if it works for students why wouldn’t it work for teachers and administrators?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branches of the tree sag</a:t>
            </a:r>
            <a:r>
              <a:rPr lang="en-US" baseline="0" dirty="0" smtClean="0"/>
              <a:t> from the weight of all the ornaments while the trunk was withering and the roots were dry</a:t>
            </a:r>
          </a:p>
          <a:p>
            <a:r>
              <a:rPr lang="en-US" baseline="0" dirty="0" smtClean="0"/>
              <a:t>We need to be clear about what matters most – we need to become conscious and thoughtful about each new ornament we place on the tree. We need to ask ourselves, is this program or initiative worth it? Does it address a critical need or will it create yet another shiny new distraction?</a:t>
            </a:r>
          </a:p>
          <a:p>
            <a:r>
              <a:rPr lang="en-US" baseline="0" dirty="0" smtClean="0"/>
              <a:t>We are not talking about dumbing down our work or making things easy…we are looking for elegant simplicity – we identify the core ideas of what is important in order to help everyone understand, internalize and what’s right even when there is no supervisor or instructional l manual to guide them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872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weak instructional core is when you have members of a staff or a team that do not talk about, cannot agree on or even deny the existence of the science </a:t>
            </a:r>
            <a:r>
              <a:rPr lang="en-US" smtClean="0"/>
              <a:t>of teaching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F06CE-EA2F-4A6F-949C-AD458105DB8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87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This doesn’t mean that support staff, bus drivers, custodians, all those people who support</a:t>
            </a:r>
            <a:r>
              <a:rPr lang="en-US" baseline="0" dirty="0" smtClean="0"/>
              <a:t> our students don’t matter. Our focus as we move to bring our mission and vision to life will be on the quality learning environment created by the teacher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54046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the time, I had collected this data from these sources, since then…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DACD1-32DF-4BF7-8B40-EC9A96E256AB}" type="slidenum">
              <a:rPr lang="en-CA" smtClean="0"/>
              <a:pPr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8205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01F369B-0D14-4D56-BB8C-B1060B8FB1A8}" type="datetimeFigureOut">
              <a:rPr lang="en-CA" smtClean="0"/>
              <a:pPr/>
              <a:t>29/09/2011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655818B-B0DF-4E8C-9356-CCDA09D39747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cesdqle.wikispaces.com/" TargetMode="External"/><Relationship Id="rId2" Type="http://schemas.openxmlformats.org/officeDocument/2006/relationships/hyperlink" Target="mailto:lsteele@chinooksedge.ab.ca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Setting Our Direction II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AISI</a:t>
            </a:r>
          </a:p>
          <a:p>
            <a:r>
              <a:rPr lang="en-US" dirty="0" smtClean="0"/>
              <a:t>OCTOBER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Key Questions for All of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600" dirty="0" smtClean="0"/>
              <a:t>Rick </a:t>
            </a:r>
            <a:r>
              <a:rPr lang="en-US" sz="3600" dirty="0" err="1" smtClean="0"/>
              <a:t>Stiggins</a:t>
            </a:r>
            <a:r>
              <a:rPr lang="en-US" sz="3600" dirty="0" smtClean="0"/>
              <a:t> would say that a student can hit any target that is clearly defined and stands still…</a:t>
            </a:r>
          </a:p>
          <a:p>
            <a:r>
              <a:rPr lang="en-US" sz="3600" dirty="0" smtClean="0"/>
              <a:t>Does it stand to reason that we need to be abundantly clear about what a Quality Learning Environment looks like so that as teachers and instructional leaders we know what we are striving for?</a:t>
            </a:r>
          </a:p>
        </p:txBody>
      </p:sp>
    </p:spTree>
    <p:extLst>
      <p:ext uri="{BB962C8B-B14F-4D97-AF65-F5344CB8AC3E}">
        <p14:creationId xmlns:p14="http://schemas.microsoft.com/office/powerpoint/2010/main" val="106161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the Christmas Tree Effect </a:t>
            </a:r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matters most?</a:t>
            </a:r>
            <a:endParaRPr lang="en-CA" dirty="0"/>
          </a:p>
        </p:txBody>
      </p:sp>
      <p:pic>
        <p:nvPicPr>
          <p:cNvPr id="1026" name="Picture 2" descr="d:\users\lsteele\AppData\Local\Microsoft\Windows\Temporary Internet Files\Content.IE5\IF7LEM0L\MP900440281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1805" y="2176246"/>
            <a:ext cx="2630978" cy="394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en-US" dirty="0" smtClean="0"/>
              <a:t>Multiple initiatives</a:t>
            </a:r>
          </a:p>
          <a:p>
            <a:r>
              <a:rPr lang="en-US" dirty="0" smtClean="0"/>
              <a:t>Lots of “activity”</a:t>
            </a:r>
          </a:p>
          <a:p>
            <a:r>
              <a:rPr lang="en-US" dirty="0" smtClean="0"/>
              <a:t>Lots of shiny distractions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Focus on the big stuff and get it right – identify clear, simple principles at the heart of our work!</a:t>
            </a:r>
          </a:p>
          <a:p>
            <a:r>
              <a:rPr lang="en-US" dirty="0" smtClean="0"/>
              <a:t>Elegant simplicity ~ identify core ideas of what is important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2170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304800"/>
            <a:ext cx="8377528" cy="620446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800" dirty="0"/>
              <a:t>If we believe that school improvement and student success in their learning depends on the quality </a:t>
            </a:r>
            <a:r>
              <a:rPr lang="en-US" sz="2800" dirty="0" smtClean="0"/>
              <a:t>of instruction in classrooms, then </a:t>
            </a:r>
            <a:r>
              <a:rPr lang="en-US" sz="2800" dirty="0" smtClean="0">
                <a:solidFill>
                  <a:srgbClr val="FFFF00"/>
                </a:solidFill>
              </a:rPr>
              <a:t>we need a conversation about effective instructional practices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CA" sz="2800" dirty="0"/>
          </a:p>
          <a:p>
            <a:r>
              <a:rPr lang="en-US" sz="2800" dirty="0" smtClean="0"/>
              <a:t>The catch is, how can we have in-depth conversations about effective instruction if we don’t </a:t>
            </a:r>
            <a:r>
              <a:rPr lang="en-US" sz="2800" dirty="0" smtClean="0">
                <a:solidFill>
                  <a:srgbClr val="FFFF00"/>
                </a:solidFill>
              </a:rPr>
              <a:t>share a common language?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>
                <a:solidFill>
                  <a:srgbClr val="FFFF00"/>
                </a:solidFill>
              </a:rPr>
              <a:t>To develop a common language</a:t>
            </a:r>
            <a:r>
              <a:rPr lang="en-US" sz="2800" dirty="0" smtClean="0"/>
              <a:t>, we need to identify – </a:t>
            </a:r>
            <a:r>
              <a:rPr lang="en-US" sz="2800" i="1" dirty="0" smtClean="0"/>
              <a:t>with your help and guidance</a:t>
            </a:r>
            <a:r>
              <a:rPr lang="en-US" sz="2800" dirty="0" smtClean="0"/>
              <a:t> – </a:t>
            </a:r>
            <a:r>
              <a:rPr lang="en-US" sz="2800" dirty="0" smtClean="0">
                <a:solidFill>
                  <a:srgbClr val="FFFF00"/>
                </a:solidFill>
              </a:rPr>
              <a:t>an instructional model that defines and provides a common language of effective classroom practice</a:t>
            </a:r>
            <a:r>
              <a:rPr lang="en-US" sz="2800" dirty="0" smtClean="0"/>
              <a:t>.</a:t>
            </a:r>
            <a:endParaRPr lang="en-CA" sz="2800" dirty="0"/>
          </a:p>
        </p:txBody>
      </p:sp>
      <p:sp>
        <p:nvSpPr>
          <p:cNvPr id="8" name="UTurnArrow"/>
          <p:cNvSpPr>
            <a:spLocks noEditPoints="1" noChangeArrowheads="1"/>
          </p:cNvSpPr>
          <p:nvPr/>
        </p:nvSpPr>
        <p:spPr bwMode="auto">
          <a:xfrm rot="5400000">
            <a:off x="7770164" y="1542393"/>
            <a:ext cx="794314" cy="909928"/>
          </a:xfrm>
          <a:custGeom>
            <a:avLst/>
            <a:gdLst>
              <a:gd name="G0" fmla="+- 0 0 0"/>
              <a:gd name="G1" fmla="+- 5574 0 0"/>
              <a:gd name="G2" fmla="*/ 5574 1 2"/>
              <a:gd name="G3" fmla="*/ 9725 1 2"/>
              <a:gd name="G4" fmla="+- 10800 G3 G2"/>
              <a:gd name="G5" fmla="+- 10800 G3 0"/>
              <a:gd name="G6" fmla="+- G5 G2 0"/>
              <a:gd name="G7" fmla="*/ G6 1 2"/>
              <a:gd name="G8" fmla="+- 9725 0 0"/>
              <a:gd name="G9" fmla="+- 21600 0 5574"/>
              <a:gd name="G10" fmla="+- 21600 0 9725"/>
              <a:gd name="G11" fmla="min G10 8691"/>
              <a:gd name="G12" fmla="+- 8826 0 0"/>
              <a:gd name="G13" fmla="+- 14865 0 5975"/>
              <a:gd name="G14" fmla="+- 14865 0 0"/>
              <a:gd name="G15" fmla="*/ 5574 5842 6110"/>
              <a:gd name="G16" fmla="+- 8826 1350 0"/>
              <a:gd name="G17" fmla="+- 8310 0 G15"/>
              <a:gd name="G18" fmla="*/ G17 G7 8310"/>
              <a:gd name="G19" fmla="+- 5574 G18 0"/>
              <a:gd name="G20" fmla="+- G4 0 G18"/>
              <a:gd name="T0" fmla="*/ 9225 w 21600"/>
              <a:gd name="T1" fmla="*/ 0 h 21600"/>
              <a:gd name="T2" fmla="*/ 2787 w 21600"/>
              <a:gd name="T3" fmla="*/ 21600 h 21600"/>
              <a:gd name="T4" fmla="*/ 9725 w 21600"/>
              <a:gd name="T5" fmla="*/ 8826 h 21600"/>
              <a:gd name="T6" fmla="*/ 15663 w 21600"/>
              <a:gd name="T7" fmla="*/ 14865 h 21600"/>
              <a:gd name="T8" fmla="*/ 21600 w 21600"/>
              <a:gd name="T9" fmla="*/ 8826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G1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3" y="14865"/>
                </a:moveTo>
                <a:lnTo>
                  <a:pt x="21600" y="8826"/>
                </a:lnTo>
                <a:lnTo>
                  <a:pt x="18450" y="8826"/>
                </a:lnTo>
                <a:lnTo>
                  <a:pt x="18450" y="8310"/>
                </a:lnTo>
                <a:cubicBezTo>
                  <a:pt x="18450" y="3721"/>
                  <a:pt x="14320" y="0"/>
                  <a:pt x="9225" y="0"/>
                </a:cubicBezTo>
                <a:cubicBezTo>
                  <a:pt x="4130" y="0"/>
                  <a:pt x="0" y="3799"/>
                  <a:pt x="0" y="8485"/>
                </a:cubicBezTo>
                <a:lnTo>
                  <a:pt x="0" y="21600"/>
                </a:lnTo>
                <a:lnTo>
                  <a:pt x="5574" y="21600"/>
                </a:lnTo>
                <a:lnTo>
                  <a:pt x="5574" y="8310"/>
                </a:lnTo>
                <a:cubicBezTo>
                  <a:pt x="5574" y="6664"/>
                  <a:pt x="7055" y="5330"/>
                  <a:pt x="8882" y="5330"/>
                </a:cubicBezTo>
                <a:lnTo>
                  <a:pt x="9568" y="5330"/>
                </a:lnTo>
                <a:cubicBezTo>
                  <a:pt x="11395" y="5330"/>
                  <a:pt x="12876" y="6664"/>
                  <a:pt x="12876" y="8310"/>
                </a:cubicBezTo>
                <a:lnTo>
                  <a:pt x="12876" y="8826"/>
                </a:lnTo>
                <a:lnTo>
                  <a:pt x="9725" y="8826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573" y="3505200"/>
            <a:ext cx="1088155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553200" y="6324600"/>
            <a:ext cx="231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Westerberg, 2009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3680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~ Quality Learning Environment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1"/>
            <a:ext cx="8458200" cy="38100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en-US" sz="3200" dirty="0" smtClean="0"/>
              <a:t>The </a:t>
            </a:r>
            <a:r>
              <a:rPr lang="en-US" sz="3200" dirty="0"/>
              <a:t>teacher is our key focal point moving </a:t>
            </a:r>
            <a:r>
              <a:rPr lang="en-US" sz="3200" dirty="0" smtClean="0"/>
              <a:t>forward</a:t>
            </a:r>
          </a:p>
          <a:p>
            <a:r>
              <a:rPr lang="en-US" sz="3200" dirty="0" smtClean="0"/>
              <a:t>Provide a common language about instruction</a:t>
            </a:r>
          </a:p>
          <a:p>
            <a:r>
              <a:rPr lang="en-US" sz="3200" dirty="0" smtClean="0"/>
              <a:t>Provide clarity around what we are aiming for</a:t>
            </a:r>
          </a:p>
          <a:p>
            <a:r>
              <a:rPr lang="en-US" sz="3200" dirty="0" smtClean="0"/>
              <a:t>Facilitate conversations around teaching and </a:t>
            </a:r>
            <a:r>
              <a:rPr lang="en-US" sz="3200" dirty="0" smtClean="0"/>
              <a:t>learning</a:t>
            </a:r>
          </a:p>
          <a:p>
            <a:r>
              <a:rPr lang="en-US" sz="3200" dirty="0" smtClean="0"/>
              <a:t>Supporting the work of instructional leaders</a:t>
            </a:r>
            <a:endParaRPr lang="en-US" sz="3200" dirty="0"/>
          </a:p>
          <a:p>
            <a:r>
              <a:rPr lang="en-US" sz="3200" dirty="0" smtClean="0"/>
              <a:t>Bring our mission and vision to life</a:t>
            </a:r>
          </a:p>
          <a:p>
            <a:pPr marL="365760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8916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500" b="1" dirty="0" smtClean="0">
                <a:solidFill>
                  <a:srgbClr val="4200BF"/>
                </a:solidFill>
              </a:rPr>
              <a:t/>
            </a:r>
            <a:br>
              <a:rPr lang="en-US" sz="2500" b="1" dirty="0" smtClean="0">
                <a:solidFill>
                  <a:srgbClr val="4200BF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Where did the data come from?</a:t>
            </a:r>
            <a:endParaRPr lang="en-CA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 lvl="1"/>
            <a:r>
              <a:rPr lang="en-US" dirty="0" smtClean="0"/>
              <a:t>Board/admin retreat (March 2011)</a:t>
            </a:r>
          </a:p>
          <a:p>
            <a:pPr lvl="1"/>
            <a:r>
              <a:rPr lang="en-US" dirty="0" smtClean="0"/>
              <a:t>Observations and conversations with schools related to AISI</a:t>
            </a:r>
          </a:p>
          <a:p>
            <a:pPr lvl="1"/>
            <a:r>
              <a:rPr lang="en-US" dirty="0" smtClean="0"/>
              <a:t>Moving and Improving conversations – Learning Services and Student Services (May 2011)</a:t>
            </a:r>
          </a:p>
          <a:p>
            <a:pPr lvl="1"/>
            <a:r>
              <a:rPr lang="en-US" dirty="0" smtClean="0"/>
              <a:t>Ongoing conversations with administrators and teachers</a:t>
            </a:r>
          </a:p>
          <a:p>
            <a:pPr lvl="1"/>
            <a:r>
              <a:rPr lang="en-US" dirty="0" smtClean="0"/>
              <a:t>Provincial documents: </a:t>
            </a:r>
            <a:r>
              <a:rPr lang="en-US" sz="2000" dirty="0" smtClean="0">
                <a:solidFill>
                  <a:schemeClr val="tx1"/>
                </a:solidFill>
              </a:rPr>
              <a:t>Inspiring Action, Action on Inclusion, Action on Curriculum</a:t>
            </a:r>
          </a:p>
          <a:p>
            <a:pPr lvl="1"/>
            <a:r>
              <a:rPr lang="en-US" dirty="0"/>
              <a:t>Learning Services Coordinators (June 29, 2011</a:t>
            </a:r>
            <a:r>
              <a:rPr lang="en-US" dirty="0" smtClean="0"/>
              <a:t>)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ADCOS (August, 2011; Sept 2011)</a:t>
            </a: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COLT – (June 27; Aug 10, 2011)</a:t>
            </a: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Student Services (June 29, 2011; Sept 2011)</a:t>
            </a: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Teachers Matter (Sept 30, 2011)</a:t>
            </a:r>
            <a:endParaRPr lang="en-CA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95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939645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92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8"/>
            <a:ext cx="8689848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sz="2800" dirty="0"/>
          </a:p>
          <a:p>
            <a:r>
              <a:rPr lang="en-US" sz="2800" dirty="0" smtClean="0"/>
              <a:t>Aug/Sept/October ADCOS</a:t>
            </a:r>
          </a:p>
          <a:p>
            <a:r>
              <a:rPr lang="en-US" sz="2800" dirty="0" smtClean="0"/>
              <a:t>Teachers Matter Group</a:t>
            </a:r>
          </a:p>
          <a:p>
            <a:r>
              <a:rPr lang="en-US" sz="2800" dirty="0" smtClean="0"/>
              <a:t>AISI Leaders			  input/feedback</a:t>
            </a:r>
          </a:p>
          <a:p>
            <a:r>
              <a:rPr lang="en-US" sz="2800" dirty="0" smtClean="0"/>
              <a:t>Sp. Ed Liaison’s </a:t>
            </a:r>
          </a:p>
          <a:p>
            <a:r>
              <a:rPr lang="en-US" sz="2800" dirty="0" smtClean="0"/>
              <a:t>School Staffs (Oct-Dec)</a:t>
            </a:r>
            <a:endParaRPr lang="en-CA" sz="2800" dirty="0"/>
          </a:p>
        </p:txBody>
      </p:sp>
      <p:sp>
        <p:nvSpPr>
          <p:cNvPr id="4" name="Right Brace 3"/>
          <p:cNvSpPr/>
          <p:nvPr/>
        </p:nvSpPr>
        <p:spPr>
          <a:xfrm>
            <a:off x="4876800" y="2249214"/>
            <a:ext cx="457200" cy="2438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487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1</a:t>
            </a:r>
            <a:endParaRPr lang="en-CA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54102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LETS GET STARTED….</a:t>
            </a:r>
            <a:endParaRPr lang="en-CA" sz="2800" b="1" dirty="0"/>
          </a:p>
        </p:txBody>
      </p:sp>
    </p:spTree>
    <p:extLst>
      <p:ext uri="{BB962C8B-B14F-4D97-AF65-F5344CB8AC3E}">
        <p14:creationId xmlns:p14="http://schemas.microsoft.com/office/powerpoint/2010/main" val="34999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 1: Background</a:t>
            </a:r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dirty="0" smtClean="0"/>
              <a:t>Is the Background clear?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495800" cy="3951288"/>
          </a:xfrm>
        </p:spPr>
        <p:txBody>
          <a:bodyPr>
            <a:normAutofit lnSpcReduction="10000"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Why </a:t>
            </a:r>
            <a:r>
              <a:rPr lang="en-US" dirty="0"/>
              <a:t>the </a:t>
            </a:r>
            <a:r>
              <a:rPr lang="en-US" dirty="0" smtClean="0"/>
              <a:t>QLE is being developed?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What is the QLE?</a:t>
            </a:r>
          </a:p>
          <a:p>
            <a:pPr marL="0" indent="0">
              <a:buNone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If you were to explain the QLE to your </a:t>
            </a:r>
            <a:r>
              <a:rPr lang="en-US" dirty="0" smtClean="0"/>
              <a:t>colleagues, </a:t>
            </a:r>
            <a:r>
              <a:rPr lang="en-US" dirty="0" smtClean="0"/>
              <a:t>does the background section assist you?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FF00"/>
                </a:solidFill>
              </a:rPr>
              <a:t>You can make notes on your personal placemat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CA" dirty="0"/>
          </a:p>
          <a:p>
            <a:endParaRPr lang="en-CA" dirty="0"/>
          </a:p>
        </p:txBody>
      </p:sp>
      <p:pic>
        <p:nvPicPr>
          <p:cNvPr id="1026" name="Picture 2" descr="d:\users\lsteele\AppData\Local\Microsoft\Windows\Temporary Internet Files\Content.IE5\IF7LEM0L\MC90043485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371600"/>
            <a:ext cx="48006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22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DEBRIEF: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457200" indent="-457200"/>
            <a:r>
              <a:rPr lang="en-US" sz="3200" b="1" dirty="0" smtClean="0">
                <a:solidFill>
                  <a:srgbClr val="FFFF00"/>
                </a:solidFill>
              </a:rPr>
              <a:t>Go around the table</a:t>
            </a:r>
            <a:r>
              <a:rPr lang="en-US" sz="3200" dirty="0" smtClean="0"/>
              <a:t>….the </a:t>
            </a:r>
            <a:r>
              <a:rPr lang="en-US" sz="3200" b="1" dirty="0" smtClean="0">
                <a:solidFill>
                  <a:srgbClr val="FFFF00"/>
                </a:solidFill>
              </a:rPr>
              <a:t>most experienced </a:t>
            </a:r>
            <a:r>
              <a:rPr lang="en-US" sz="3200" dirty="0" smtClean="0"/>
              <a:t>person begins</a:t>
            </a:r>
          </a:p>
          <a:p>
            <a:pPr marL="457200" indent="-457200"/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1. Does the </a:t>
            </a:r>
            <a:r>
              <a:rPr lang="en-US" sz="3200" b="1" dirty="0" smtClean="0"/>
              <a:t>Background Section clearly explain:</a:t>
            </a:r>
          </a:p>
          <a:p>
            <a:pPr lvl="1"/>
            <a:r>
              <a:rPr lang="en-US" sz="2800" b="1" dirty="0" smtClean="0"/>
              <a:t> The intent of the QLE document </a:t>
            </a:r>
          </a:p>
          <a:p>
            <a:pPr lvl="2"/>
            <a:r>
              <a:rPr lang="en-US" sz="2800" b="1" dirty="0" smtClean="0"/>
              <a:t>Why it is being developed…</a:t>
            </a:r>
          </a:p>
          <a:p>
            <a:pPr lvl="2"/>
            <a:r>
              <a:rPr lang="en-US" sz="2800" b="1" dirty="0" smtClean="0"/>
              <a:t>What it is…</a:t>
            </a:r>
          </a:p>
          <a:p>
            <a:pPr lvl="2"/>
            <a:endParaRPr lang="en-US" sz="2800" b="1" dirty="0"/>
          </a:p>
          <a:p>
            <a:pPr marL="0" indent="0">
              <a:buNone/>
            </a:pPr>
            <a:r>
              <a:rPr lang="en-US" sz="3200" b="1" dirty="0" smtClean="0"/>
              <a:t>2. What is missing or unclear in the Background section?</a:t>
            </a:r>
          </a:p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r>
              <a:rPr lang="en-US" sz="3200" b="1" dirty="0" smtClean="0"/>
              <a:t>3. What questions do you have?</a:t>
            </a:r>
          </a:p>
          <a:p>
            <a:pPr lvl="1"/>
            <a:endParaRPr lang="en-US" sz="2800" b="1" dirty="0" smtClean="0"/>
          </a:p>
          <a:p>
            <a:pPr marL="0" indent="0">
              <a:buNone/>
            </a:pPr>
            <a:endParaRPr lang="en-US" sz="3200" dirty="0" smtClean="0"/>
          </a:p>
          <a:p>
            <a:pPr marL="457200" indent="-457200"/>
            <a:r>
              <a:rPr lang="en-US" sz="3200" dirty="0" smtClean="0"/>
              <a:t>Listen for commonalities in the discussion – the </a:t>
            </a:r>
            <a:r>
              <a:rPr lang="en-US" sz="3200" b="1" dirty="0" smtClean="0">
                <a:solidFill>
                  <a:srgbClr val="FFFF00"/>
                </a:solidFill>
              </a:rPr>
              <a:t>least experience person</a:t>
            </a:r>
            <a:r>
              <a:rPr lang="en-US" sz="3200" b="1" dirty="0" smtClean="0">
                <a:solidFill>
                  <a:srgbClr val="7030A0"/>
                </a:solidFill>
              </a:rPr>
              <a:t> </a:t>
            </a:r>
            <a:r>
              <a:rPr lang="en-US" sz="3200" dirty="0" smtClean="0"/>
              <a:t>will record these on the </a:t>
            </a:r>
            <a:r>
              <a:rPr lang="en-US" sz="3200" b="1" dirty="0" smtClean="0">
                <a:solidFill>
                  <a:srgbClr val="FFFF00"/>
                </a:solidFill>
              </a:rPr>
              <a:t>GROUP PLACEMAT provided for your table.</a:t>
            </a: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6654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River Valley </a:t>
            </a:r>
            <a:r>
              <a:rPr lang="en-US" sz="3600" dirty="0" smtClean="0"/>
              <a:t>– Tyler Brooks</a:t>
            </a:r>
          </a:p>
          <a:p>
            <a:r>
              <a:rPr lang="en-US" sz="3600" b="1" dirty="0" smtClean="0"/>
              <a:t>Cremona</a:t>
            </a:r>
            <a:r>
              <a:rPr lang="en-US" sz="3600" dirty="0" smtClean="0"/>
              <a:t> – Scott MacDonald</a:t>
            </a:r>
          </a:p>
          <a:p>
            <a:r>
              <a:rPr lang="en-US" sz="3600" b="1" dirty="0" err="1" smtClean="0"/>
              <a:t>Delburne</a:t>
            </a:r>
            <a:r>
              <a:rPr lang="en-US" sz="3600" dirty="0" smtClean="0"/>
              <a:t> – John Ferguson &amp; David Hope</a:t>
            </a:r>
          </a:p>
          <a:p>
            <a:r>
              <a:rPr lang="en-US" sz="3600" b="1" dirty="0" smtClean="0"/>
              <a:t>Elnora</a:t>
            </a:r>
            <a:r>
              <a:rPr lang="en-US" sz="3600" dirty="0" smtClean="0"/>
              <a:t> – Jocelyn Pennock</a:t>
            </a:r>
          </a:p>
          <a:p>
            <a:r>
              <a:rPr lang="en-US" sz="3600" b="1" dirty="0" smtClean="0"/>
              <a:t>HJ Cody </a:t>
            </a:r>
            <a:r>
              <a:rPr lang="en-US" sz="3600" dirty="0" smtClean="0"/>
              <a:t>– Dave Elwood</a:t>
            </a:r>
          </a:p>
          <a:p>
            <a:r>
              <a:rPr lang="en-US" sz="3600" b="1" dirty="0" err="1" smtClean="0"/>
              <a:t>Sundre</a:t>
            </a:r>
            <a:r>
              <a:rPr lang="en-US" sz="3600" b="1" dirty="0" smtClean="0"/>
              <a:t> High</a:t>
            </a:r>
          </a:p>
        </p:txBody>
      </p:sp>
      <p:pic>
        <p:nvPicPr>
          <p:cNvPr id="2050" name="Picture 2" descr="d:\users\lsteele\AppData\Local\Microsoft\Windows\Temporary Internet Files\Content.IE5\HPE6CKVJ\MP90043847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3839996"/>
            <a:ext cx="2362199" cy="254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80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lsteele\AppData\Local\Microsoft\Windows\Temporary Internet Files\Content.IE5\QCJRGSZC\MC900358967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43000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 1: </a:t>
            </a:r>
            <a:r>
              <a:rPr lang="en-US" dirty="0" smtClean="0"/>
              <a:t>Background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GROUP DEBRIEF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8452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 2:  THE CORE</a:t>
            </a:r>
            <a:endParaRPr lang="en-CA" dirty="0"/>
          </a:p>
        </p:txBody>
      </p:sp>
      <p:grpSp>
        <p:nvGrpSpPr>
          <p:cNvPr id="18" name="Group 17"/>
          <p:cNvGrpSpPr/>
          <p:nvPr/>
        </p:nvGrpSpPr>
        <p:grpSpPr>
          <a:xfrm>
            <a:off x="4495800" y="1405038"/>
            <a:ext cx="4648201" cy="4545385"/>
            <a:chOff x="248650" y="-236383"/>
            <a:chExt cx="2527935" cy="2387600"/>
          </a:xfrm>
        </p:grpSpPr>
        <p:sp>
          <p:nvSpPr>
            <p:cNvPr id="19" name="Oval 18"/>
            <p:cNvSpPr/>
            <p:nvPr/>
          </p:nvSpPr>
          <p:spPr>
            <a:xfrm>
              <a:off x="248650" y="-236383"/>
              <a:ext cx="2527935" cy="2387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CA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865339" y="337775"/>
              <a:ext cx="1325245" cy="1259205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CA" sz="2400" dirty="0">
                  <a:effectLst/>
                  <a:latin typeface="Calibri"/>
                  <a:ea typeface="Times New Roman"/>
                  <a:cs typeface="Times New Roman"/>
                </a:rPr>
                <a:t>Improving learning for all students</a:t>
              </a:r>
            </a:p>
          </p:txBody>
        </p:sp>
        <p:sp>
          <p:nvSpPr>
            <p:cNvPr id="21" name="Text Box 1"/>
            <p:cNvSpPr txBox="1"/>
            <p:nvPr/>
          </p:nvSpPr>
          <p:spPr>
            <a:xfrm>
              <a:off x="786281" y="1613682"/>
              <a:ext cx="1483360" cy="31051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CA" sz="2400" dirty="0">
                  <a:effectLst/>
                  <a:latin typeface="Calibri"/>
                  <a:ea typeface="Times New Roman"/>
                  <a:cs typeface="Times New Roman"/>
                </a:rPr>
                <a:t>Student Engagement</a:t>
              </a:r>
            </a:p>
          </p:txBody>
        </p:sp>
        <p:sp>
          <p:nvSpPr>
            <p:cNvPr id="22" name="Text Box 2"/>
            <p:cNvSpPr txBox="1"/>
            <p:nvPr/>
          </p:nvSpPr>
          <p:spPr>
            <a:xfrm>
              <a:off x="1068242" y="-56259"/>
              <a:ext cx="1032510" cy="2794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0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CA" sz="2400" dirty="0">
                  <a:effectLst/>
                  <a:latin typeface="Calibri"/>
                  <a:ea typeface="Times New Roman"/>
                  <a:cs typeface="Times New Roman"/>
                </a:rPr>
                <a:t>Relationships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273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 </a:t>
            </a:r>
            <a:r>
              <a:rPr lang="en-US" dirty="0" smtClean="0"/>
              <a:t>2: </a:t>
            </a:r>
            <a:r>
              <a:rPr lang="en-US" dirty="0"/>
              <a:t>The Core</a:t>
            </a:r>
            <a:endParaRPr lang="en-CA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 YOUR OWN: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sz="3300" b="1" dirty="0" smtClean="0">
                <a:solidFill>
                  <a:schemeClr val="tx1"/>
                </a:solidFill>
              </a:rPr>
              <a:t>Read pages 3 &amp; 4 </a:t>
            </a:r>
            <a:r>
              <a:rPr lang="en-US" sz="3300" b="1" dirty="0">
                <a:solidFill>
                  <a:schemeClr val="tx1"/>
                </a:solidFill>
              </a:rPr>
              <a:t>of </a:t>
            </a:r>
            <a:r>
              <a:rPr lang="en-US" sz="3300" b="1" dirty="0" smtClean="0">
                <a:solidFill>
                  <a:schemeClr val="tx1"/>
                </a:solidFill>
              </a:rPr>
              <a:t>the document (5minutes)</a:t>
            </a:r>
          </a:p>
          <a:p>
            <a:pPr marL="342900" indent="-342900"/>
            <a:endParaRPr lang="en-US" sz="3300" b="1" dirty="0"/>
          </a:p>
          <a:p>
            <a:pPr marL="342900" lvl="1" indent="-342900"/>
            <a:r>
              <a:rPr lang="en-US" sz="2800" dirty="0">
                <a:solidFill>
                  <a:srgbClr val="FFFF00"/>
                </a:solidFill>
              </a:rPr>
              <a:t>Record your reflections on your </a:t>
            </a:r>
            <a:r>
              <a:rPr lang="en-US" sz="2800" b="1" dirty="0">
                <a:solidFill>
                  <a:srgbClr val="FFFF00"/>
                </a:solidFill>
              </a:rPr>
              <a:t>personal placemat</a:t>
            </a:r>
          </a:p>
          <a:p>
            <a:pPr marL="342900" indent="-342900"/>
            <a:endParaRPr lang="en-US" sz="3300" b="1" dirty="0" smtClean="0"/>
          </a:p>
          <a:p>
            <a:pPr marL="515938" lvl="1" indent="-342900" algn="l"/>
            <a:endParaRPr lang="en-US" sz="2800" dirty="0" smtClean="0"/>
          </a:p>
          <a:p>
            <a:pPr marL="515938" lvl="1" indent="-342900" algn="l"/>
            <a:endParaRPr lang="en-US" sz="2800" dirty="0" smtClean="0"/>
          </a:p>
          <a:p>
            <a:pPr marL="173038" lvl="1" indent="0">
              <a:buNone/>
            </a:pPr>
            <a:endParaRPr lang="en-US" sz="2800" dirty="0" smtClean="0"/>
          </a:p>
          <a:p>
            <a:pPr marL="173038" lvl="1" indent="0">
              <a:buNone/>
            </a:pPr>
            <a:endParaRPr lang="en-US" sz="1800" dirty="0" smtClean="0"/>
          </a:p>
          <a:p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CCFF99"/>
                </a:solidFill>
              </a:rPr>
              <a:t>THINK ABOUT:</a:t>
            </a:r>
            <a:endParaRPr lang="en-CA" dirty="0">
              <a:solidFill>
                <a:srgbClr val="CCFF99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5025" y="2514599"/>
            <a:ext cx="4270375" cy="36115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81698" lvl="2" indent="-342900"/>
            <a:r>
              <a:rPr lang="en-US" sz="2800" dirty="0" smtClean="0">
                <a:solidFill>
                  <a:srgbClr val="CCFF99"/>
                </a:solidFill>
              </a:rPr>
              <a:t>First </a:t>
            </a:r>
            <a:r>
              <a:rPr lang="en-US" sz="2800" dirty="0">
                <a:solidFill>
                  <a:srgbClr val="CCFF99"/>
                </a:solidFill>
              </a:rPr>
              <a:t>Impressions? </a:t>
            </a:r>
          </a:p>
          <a:p>
            <a:pPr marL="881698" lvl="2" indent="-342900"/>
            <a:r>
              <a:rPr lang="en-US" sz="2800" dirty="0">
                <a:solidFill>
                  <a:srgbClr val="CCFF99"/>
                </a:solidFill>
              </a:rPr>
              <a:t>Suggestions? </a:t>
            </a:r>
          </a:p>
          <a:p>
            <a:pPr marL="881698" lvl="2" indent="-342900"/>
            <a:r>
              <a:rPr lang="en-US" sz="2800" dirty="0">
                <a:solidFill>
                  <a:srgbClr val="CCFF99"/>
                </a:solidFill>
              </a:rPr>
              <a:t>What doesn’t belong? </a:t>
            </a:r>
          </a:p>
          <a:p>
            <a:pPr marL="881698" lvl="2" indent="-342900"/>
            <a:r>
              <a:rPr lang="en-US" sz="2800" dirty="0">
                <a:solidFill>
                  <a:srgbClr val="CCFF99"/>
                </a:solidFill>
              </a:rPr>
              <a:t>What is missing?</a:t>
            </a:r>
          </a:p>
          <a:p>
            <a:pPr marL="881698" lvl="2" indent="-342900"/>
            <a:r>
              <a:rPr lang="en-US" sz="2800" dirty="0">
                <a:solidFill>
                  <a:srgbClr val="CCFF99"/>
                </a:solidFill>
              </a:rPr>
              <a:t>What is confusing?</a:t>
            </a:r>
          </a:p>
          <a:p>
            <a:pPr marL="274320" lvl="1" indent="-274320"/>
            <a:endParaRPr lang="en-US" sz="2800" b="1" dirty="0">
              <a:solidFill>
                <a:srgbClr val="FF3300"/>
              </a:solidFill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3880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 2: The Core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en-US" dirty="0"/>
              <a:t>WITH YOUR </a:t>
            </a:r>
            <a:r>
              <a:rPr lang="en-US" dirty="0">
                <a:solidFill>
                  <a:srgbClr val="FFFF00"/>
                </a:solidFill>
              </a:rPr>
              <a:t>TABLE GROUP </a:t>
            </a:r>
            <a:r>
              <a:rPr lang="en-US" dirty="0"/>
              <a:t>~ </a:t>
            </a:r>
            <a:r>
              <a:rPr lang="en-US" dirty="0">
                <a:solidFill>
                  <a:srgbClr val="FFFF00"/>
                </a:solidFill>
              </a:rPr>
              <a:t>DATA </a:t>
            </a:r>
            <a:r>
              <a:rPr lang="en-US" dirty="0" smtClean="0">
                <a:solidFill>
                  <a:srgbClr val="FFFF00"/>
                </a:solidFill>
              </a:rPr>
              <a:t>DUMP</a:t>
            </a:r>
          </a:p>
          <a:p>
            <a:pPr lvl="1"/>
            <a:r>
              <a:rPr lang="en-US" sz="2400" dirty="0" smtClean="0"/>
              <a:t>Person #1 talks for 1 minute about their thoughts from page 3</a:t>
            </a:r>
          </a:p>
          <a:p>
            <a:pPr lvl="1"/>
            <a:r>
              <a:rPr lang="en-US" sz="2400" dirty="0" smtClean="0"/>
              <a:t>No one else gets to talk…</a:t>
            </a:r>
          </a:p>
          <a:p>
            <a:pPr lvl="1"/>
            <a:r>
              <a:rPr lang="en-US" sz="2400" dirty="0" smtClean="0"/>
              <a:t>At the end of 1 minute, Person #2 shares their thoughts for 1 minute</a:t>
            </a:r>
          </a:p>
          <a:p>
            <a:pPr lvl="1"/>
            <a:r>
              <a:rPr lang="en-US" sz="2400" dirty="0" smtClean="0"/>
              <a:t>Repeat until everyone has had a turn…remember…no blurting </a:t>
            </a:r>
            <a:r>
              <a:rPr lang="en-US" sz="2400" dirty="0" smtClean="0">
                <a:sym typeface="Wingdings" pitchFamily="2" charset="2"/>
              </a:rPr>
              <a:t></a:t>
            </a:r>
          </a:p>
          <a:p>
            <a:pPr marL="170752" lvl="1" indent="0">
              <a:buNone/>
            </a:pP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sz="2400" dirty="0" smtClean="0">
                <a:sym typeface="Wingdings" pitchFamily="2" charset="2"/>
              </a:rPr>
              <a:t>Once everyone has had a turn, an open conversation begins</a:t>
            </a:r>
          </a:p>
          <a:p>
            <a:pPr lvl="1"/>
            <a:r>
              <a:rPr lang="en-US" sz="2400" dirty="0" smtClean="0">
                <a:sym typeface="Wingdings" pitchFamily="2" charset="2"/>
              </a:rPr>
              <a:t>Listen for themes</a:t>
            </a:r>
          </a:p>
          <a:p>
            <a:pPr marL="170752" lvl="1" indent="0">
              <a:buNone/>
            </a:pP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sz="2400" dirty="0" smtClean="0">
                <a:sym typeface="Wingdings" pitchFamily="2" charset="2"/>
              </a:rPr>
              <a:t>The </a:t>
            </a:r>
            <a:r>
              <a:rPr lang="en-US" sz="2400" b="1" dirty="0" smtClean="0">
                <a:solidFill>
                  <a:srgbClr val="FFFF00"/>
                </a:solidFill>
                <a:sym typeface="Wingdings" pitchFamily="2" charset="2"/>
              </a:rPr>
              <a:t>person who drove the furthest </a:t>
            </a:r>
            <a:r>
              <a:rPr lang="en-US" sz="2400" dirty="0" smtClean="0">
                <a:solidFill>
                  <a:srgbClr val="FFFF00"/>
                </a:solidFill>
                <a:sym typeface="Wingdings" pitchFamily="2" charset="2"/>
              </a:rPr>
              <a:t>records the commonalities </a:t>
            </a:r>
            <a:r>
              <a:rPr lang="en-US" sz="2400" dirty="0" smtClean="0">
                <a:sym typeface="Wingdings" pitchFamily="2" charset="2"/>
              </a:rPr>
              <a:t>on the group placemat</a:t>
            </a:r>
            <a:endParaRPr lang="en-US" sz="2400" dirty="0" smtClean="0"/>
          </a:p>
          <a:p>
            <a:pPr lvl="1"/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8858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lsteele\AppData\Local\Microsoft\Windows\Temporary Internet Files\Content.IE5\QCJRGSZC\MC900358967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43000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 </a:t>
            </a:r>
            <a:r>
              <a:rPr lang="en-US" dirty="0" smtClean="0"/>
              <a:t>2: </a:t>
            </a:r>
            <a:r>
              <a:rPr lang="en-US" dirty="0"/>
              <a:t>The Core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GROUP DEBRIEF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0532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lsteele\AppData\Local\Microsoft\Windows\Temporary Internet Files\Content.IE5\QCJRGSZC\MC900438426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47289" y="273050"/>
            <a:ext cx="4392621" cy="585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</a:t>
            </a:r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15 MINUTES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3116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3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4 Key Components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172" y="1304925"/>
            <a:ext cx="427672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01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 </a:t>
            </a:r>
            <a:r>
              <a:rPr lang="en-US" dirty="0" smtClean="0"/>
              <a:t>3: </a:t>
            </a:r>
            <a:r>
              <a:rPr lang="en-US" dirty="0"/>
              <a:t>The </a:t>
            </a:r>
            <a:r>
              <a:rPr lang="en-US" dirty="0" smtClean="0"/>
              <a:t>4 Key Elements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your chocolate bar</a:t>
            </a:r>
          </a:p>
          <a:p>
            <a:r>
              <a:rPr lang="en-US" dirty="0" smtClean="0"/>
              <a:t>Go to the area that matches your chocolate bar</a:t>
            </a:r>
          </a:p>
          <a:p>
            <a:r>
              <a:rPr lang="en-US" dirty="0" smtClean="0"/>
              <a:t>You will have approximately 15 minutes/station and then will rotate to the next one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You will end up at the station where you started </a:t>
            </a:r>
            <a:r>
              <a:rPr lang="en-US" dirty="0" smtClean="0"/>
              <a:t>for a summary conversation 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Is the key component clear?</a:t>
            </a:r>
          </a:p>
          <a:p>
            <a:pPr lvl="1"/>
            <a:r>
              <a:rPr lang="en-US" dirty="0" smtClean="0"/>
              <a:t>What should be added?  Removed?</a:t>
            </a:r>
          </a:p>
          <a:p>
            <a:pPr lvl="1"/>
            <a:r>
              <a:rPr lang="en-US" dirty="0" smtClean="0"/>
              <a:t>Implications of this element?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5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to table group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Discussion of the conversation you had:</a:t>
            </a:r>
          </a:p>
          <a:p>
            <a:endParaRPr lang="en-US" sz="4000" dirty="0"/>
          </a:p>
          <a:p>
            <a:r>
              <a:rPr lang="en-US" sz="4000" dirty="0" smtClean="0">
                <a:solidFill>
                  <a:srgbClr val="FFFF00"/>
                </a:solidFill>
              </a:rPr>
              <a:t>Person with the </a:t>
            </a:r>
            <a:r>
              <a:rPr lang="en-US" sz="4000" b="1" dirty="0" smtClean="0">
                <a:solidFill>
                  <a:srgbClr val="FFFF00"/>
                </a:solidFill>
              </a:rPr>
              <a:t>shortest hair </a:t>
            </a:r>
            <a:r>
              <a:rPr lang="en-US" sz="4000" dirty="0" smtClean="0">
                <a:solidFill>
                  <a:srgbClr val="FFFF00"/>
                </a:solidFill>
              </a:rPr>
              <a:t>at your table records additional thoughts on the GROUP placemat.</a:t>
            </a:r>
            <a:endParaRPr lang="en-CA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41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8" name="Picture 4" descr="d:\users\lsteele\AppData\Local\Microsoft\Windows\Temporary Internet Files\Content.IE5\IF7LEM0L\MC90023286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28800"/>
            <a:ext cx="4132153" cy="402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4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GOALS: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Connecting as a community of practice</a:t>
            </a:r>
          </a:p>
          <a:p>
            <a:r>
              <a:rPr lang="en-US" sz="4400" dirty="0" smtClean="0"/>
              <a:t>Continuing to build our team</a:t>
            </a:r>
          </a:p>
          <a:p>
            <a:r>
              <a:rPr lang="en-US" sz="4400" dirty="0" smtClean="0"/>
              <a:t>Feedback on the Quality Learning Environment model</a:t>
            </a:r>
          </a:p>
          <a:p>
            <a:r>
              <a:rPr lang="en-US" sz="4400" dirty="0" smtClean="0"/>
              <a:t>Reflecting on your AISI work</a:t>
            </a:r>
            <a:endParaRPr lang="en-US" sz="4400" dirty="0"/>
          </a:p>
          <a:p>
            <a:endParaRPr lang="en-US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8269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4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Cultural Conditions</a:t>
            </a:r>
            <a:endParaRPr lang="en-CA" dirty="0"/>
          </a:p>
        </p:txBody>
      </p:sp>
      <p:sp>
        <p:nvSpPr>
          <p:cNvPr id="7" name="Text Box 19"/>
          <p:cNvSpPr txBox="1"/>
          <p:nvPr/>
        </p:nvSpPr>
        <p:spPr>
          <a:xfrm rot="1273812">
            <a:off x="6085606" y="1173701"/>
            <a:ext cx="2381250" cy="86106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5000"/>
              </a:lnSpc>
              <a:spcBef>
                <a:spcPts val="0"/>
              </a:spcBef>
              <a:spcAft>
                <a:spcPts val="1000"/>
              </a:spcAft>
            </a:pPr>
            <a:r>
              <a:rPr lang="en-CA" sz="3200" b="1" dirty="0">
                <a:ln>
                  <a:noFill/>
                </a:ln>
                <a:solidFill>
                  <a:srgbClr val="FFFF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Calibri"/>
                <a:ea typeface="Times New Roman"/>
                <a:cs typeface="Times New Roman"/>
              </a:rPr>
              <a:t>Culture of Literacy</a:t>
            </a:r>
            <a:endParaRPr lang="en-CA" sz="3200" dirty="0">
              <a:solidFill>
                <a:srgbClr val="FFFF00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 marL="0" marR="0" algn="ctr">
              <a:lnSpc>
                <a:spcPct val="105000"/>
              </a:lnSpc>
              <a:spcBef>
                <a:spcPts val="0"/>
              </a:spcBef>
              <a:spcAft>
                <a:spcPts val="1000"/>
              </a:spcAft>
            </a:pPr>
            <a:r>
              <a:rPr lang="en-CA" sz="3200" b="1" dirty="0">
                <a:ln>
                  <a:noFill/>
                </a:ln>
                <a:solidFill>
                  <a:srgbClr val="FFFF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Calibri"/>
                <a:ea typeface="Times New Roman"/>
                <a:cs typeface="Times New Roman"/>
              </a:rPr>
              <a:t>And Numeracy</a:t>
            </a:r>
            <a:endParaRPr lang="en-CA" sz="3200" dirty="0">
              <a:solidFill>
                <a:srgbClr val="FFFF0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43799" y="3686172"/>
            <a:ext cx="35349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b="1" dirty="0">
                <a:solidFill>
                  <a:srgbClr val="FFFF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Culture of Inclusion</a:t>
            </a:r>
            <a:endParaRPr lang="en-CA" sz="3200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856487">
            <a:off x="4329424" y="5379081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3200" b="1" dirty="0">
                <a:solidFill>
                  <a:srgbClr val="FFFF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Technology Embedded</a:t>
            </a:r>
            <a:endParaRPr lang="en-CA" sz="3200" dirty="0">
              <a:solidFill>
                <a:srgbClr val="FFFF00"/>
              </a:solidFill>
            </a:endParaRPr>
          </a:p>
          <a:p>
            <a:r>
              <a:rPr lang="en-CA" sz="3200" b="1" dirty="0">
                <a:solidFill>
                  <a:srgbClr val="FFFF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In Learning</a:t>
            </a:r>
            <a:endParaRPr lang="en-CA" sz="3200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57599" y="28797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3200" b="1" dirty="0">
                <a:solidFill>
                  <a:srgbClr val="FFFF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Engaging through</a:t>
            </a:r>
            <a:endParaRPr lang="en-CA" sz="3200" dirty="0">
              <a:solidFill>
                <a:srgbClr val="FFFF00"/>
              </a:solidFill>
            </a:endParaRPr>
          </a:p>
          <a:p>
            <a:r>
              <a:rPr lang="en-CA" sz="3200" b="1" dirty="0">
                <a:solidFill>
                  <a:srgbClr val="FFFF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Learning Communities</a:t>
            </a:r>
            <a:endParaRPr lang="en-CA" sz="3200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" y="559452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3200" b="1" dirty="0">
                <a:solidFill>
                  <a:srgbClr val="FFFF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Research &amp; Data</a:t>
            </a:r>
            <a:endParaRPr lang="en-CA" sz="3200" dirty="0">
              <a:solidFill>
                <a:srgbClr val="FFFF00"/>
              </a:solidFill>
            </a:endParaRPr>
          </a:p>
          <a:p>
            <a:r>
              <a:rPr lang="en-CA" sz="3200" b="1" dirty="0">
                <a:solidFill>
                  <a:srgbClr val="FFFF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 Informed</a:t>
            </a:r>
            <a:endParaRPr lang="en-CA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75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 </a:t>
            </a:r>
            <a:r>
              <a:rPr lang="en-US" dirty="0" smtClean="0"/>
              <a:t>4: Cultural Conditions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ON YOUR OWN:</a:t>
            </a:r>
          </a:p>
          <a:p>
            <a:pPr marL="342900" indent="-342900"/>
            <a:r>
              <a:rPr lang="en-US" sz="2400" dirty="0" smtClean="0"/>
              <a:t>Read page 2 of document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5400" dirty="0" smtClean="0"/>
              <a:t>Agree with…</a:t>
            </a:r>
          </a:p>
          <a:p>
            <a:pPr marL="342900" indent="-342900">
              <a:buBlip>
                <a:blip r:embed="rId2"/>
              </a:buBlip>
            </a:pPr>
            <a:r>
              <a:rPr lang="en-US" sz="5400" dirty="0" smtClean="0"/>
              <a:t>Disagree with…</a:t>
            </a:r>
          </a:p>
          <a:p>
            <a:pPr marL="342900" indent="-342900">
              <a:buBlip>
                <a:blip r:embed="rId3"/>
              </a:buBlip>
            </a:pPr>
            <a:r>
              <a:rPr lang="en-US" sz="5400" dirty="0" smtClean="0"/>
              <a:t>I have a question about…</a:t>
            </a:r>
          </a:p>
          <a:p>
            <a:pPr marL="0" indent="0">
              <a:buNone/>
            </a:pPr>
            <a:endParaRPr lang="en-US" sz="5400" dirty="0" smtClean="0"/>
          </a:p>
          <a:p>
            <a:pPr marL="685800" indent="-685800"/>
            <a:r>
              <a:rPr lang="en-US" sz="2400" dirty="0" smtClean="0">
                <a:solidFill>
                  <a:srgbClr val="FFFF00"/>
                </a:solidFill>
              </a:rPr>
              <a:t>You can make notes on your personal placemat</a:t>
            </a:r>
            <a:endParaRPr lang="en-US" sz="2400" dirty="0">
              <a:solidFill>
                <a:srgbClr val="FFFF00"/>
              </a:solidFill>
            </a:endParaRPr>
          </a:p>
          <a:p>
            <a:pPr marL="685800" indent="-685800"/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569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DEBRIEF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/>
            <a:r>
              <a:rPr lang="en-US" sz="3200" b="1" dirty="0" smtClean="0"/>
              <a:t>Go around the table</a:t>
            </a:r>
            <a:r>
              <a:rPr lang="en-US" sz="3200" dirty="0" smtClean="0"/>
              <a:t>….the </a:t>
            </a:r>
            <a:r>
              <a:rPr lang="en-US" sz="3200" b="1" dirty="0" smtClean="0">
                <a:solidFill>
                  <a:srgbClr val="FFFF00"/>
                </a:solidFill>
              </a:rPr>
              <a:t>person who drove the furthest today</a:t>
            </a:r>
            <a:r>
              <a:rPr lang="en-US" sz="3200" dirty="0" smtClean="0"/>
              <a:t> begins</a:t>
            </a:r>
          </a:p>
          <a:p>
            <a:pPr lvl="1"/>
            <a:r>
              <a:rPr lang="en-US" sz="3200" b="1" dirty="0"/>
              <a:t>3 rounds: </a:t>
            </a:r>
            <a:r>
              <a:rPr lang="en-US" sz="3200" dirty="0"/>
              <a:t>(each person takes turn speaking)</a:t>
            </a:r>
          </a:p>
          <a:p>
            <a:pPr lvl="4"/>
            <a:r>
              <a:rPr lang="en-US" sz="3600" dirty="0"/>
              <a:t>What  you agreed with?</a:t>
            </a:r>
          </a:p>
          <a:p>
            <a:pPr lvl="4"/>
            <a:r>
              <a:rPr lang="en-US" sz="3600" dirty="0"/>
              <a:t>What you disagreed with?</a:t>
            </a:r>
          </a:p>
          <a:p>
            <a:pPr lvl="4"/>
            <a:r>
              <a:rPr lang="en-US" sz="3600" dirty="0"/>
              <a:t>Questions?</a:t>
            </a:r>
            <a:endParaRPr lang="en-CA" sz="3600" dirty="0"/>
          </a:p>
          <a:p>
            <a:pPr marL="457200" indent="-457200"/>
            <a:endParaRPr lang="en-US" sz="3200" dirty="0" smtClean="0"/>
          </a:p>
          <a:p>
            <a:pPr marL="457200" indent="-457200"/>
            <a:r>
              <a:rPr lang="en-US" sz="3200" dirty="0" smtClean="0"/>
              <a:t>Listen for commonalities in the discussion – the </a:t>
            </a:r>
            <a:r>
              <a:rPr lang="en-US" sz="3200" b="1" dirty="0" smtClean="0">
                <a:solidFill>
                  <a:srgbClr val="FFFF00"/>
                </a:solidFill>
              </a:rPr>
              <a:t>person who lives closest to </a:t>
            </a:r>
            <a:r>
              <a:rPr lang="en-US" sz="3200" b="1" dirty="0" err="1" smtClean="0">
                <a:solidFill>
                  <a:srgbClr val="FFFF00"/>
                </a:solidFill>
              </a:rPr>
              <a:t>Innisfail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en-US" sz="3200" dirty="0" smtClean="0"/>
              <a:t>will record these on the </a:t>
            </a:r>
            <a:r>
              <a:rPr lang="en-US" sz="3200" b="1" dirty="0" smtClean="0">
                <a:solidFill>
                  <a:srgbClr val="FFFF00"/>
                </a:solidFill>
              </a:rPr>
              <a:t>GROUP Placemat </a:t>
            </a:r>
            <a:r>
              <a:rPr lang="en-US" sz="3200" dirty="0" smtClean="0"/>
              <a:t>in the middle of your table</a:t>
            </a:r>
          </a:p>
          <a:p>
            <a:pPr marL="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22061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lsteele\AppData\Local\Microsoft\Windows\Temporary Internet Files\Content.IE5\QCJRGSZC\MC900358967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43000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 </a:t>
            </a:r>
            <a:r>
              <a:rPr lang="en-US" dirty="0" smtClean="0"/>
              <a:t>4: Cultural Components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GROUP DEBRIEF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7348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8"/>
            <a:ext cx="8689848" cy="4572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August/Sept/Oct ADCOS</a:t>
            </a:r>
            <a:endParaRPr lang="en-US" sz="2800" dirty="0" smtClean="0"/>
          </a:p>
          <a:p>
            <a:r>
              <a:rPr lang="en-US" sz="2800" dirty="0" smtClean="0"/>
              <a:t>Teachers Matter Group</a:t>
            </a:r>
          </a:p>
          <a:p>
            <a:r>
              <a:rPr lang="en-US" sz="2800" dirty="0" smtClean="0"/>
              <a:t>AISI Leaders			  input/feedback</a:t>
            </a:r>
          </a:p>
          <a:p>
            <a:r>
              <a:rPr lang="en-US" sz="2800" dirty="0" smtClean="0"/>
              <a:t>Sp. Ed. Liaisons </a:t>
            </a:r>
          </a:p>
          <a:p>
            <a:r>
              <a:rPr lang="en-US" sz="2800" dirty="0" smtClean="0"/>
              <a:t>School Staffs (Oct-Dec)</a:t>
            </a:r>
            <a:endParaRPr lang="en-CA" sz="2800" dirty="0"/>
          </a:p>
        </p:txBody>
      </p:sp>
      <p:sp>
        <p:nvSpPr>
          <p:cNvPr id="4" name="Right Brace 3"/>
          <p:cNvSpPr/>
          <p:nvPr/>
        </p:nvSpPr>
        <p:spPr>
          <a:xfrm>
            <a:off x="4719145" y="1600200"/>
            <a:ext cx="457200" cy="2362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927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&amp; Thank You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Other Thoughts?</a:t>
            </a:r>
          </a:p>
          <a:p>
            <a:pPr lvl="1"/>
            <a:r>
              <a:rPr lang="en-US" sz="4000" dirty="0" smtClean="0"/>
              <a:t>Email Lissa Steele: </a:t>
            </a:r>
            <a:r>
              <a:rPr lang="en-US" sz="4000" dirty="0" smtClean="0">
                <a:hlinkClick r:id="rId2"/>
              </a:rPr>
              <a:t>lsteele@chinooksedge.ab.ca</a:t>
            </a:r>
            <a:endParaRPr lang="en-CA" sz="4000" dirty="0"/>
          </a:p>
          <a:p>
            <a:pPr lvl="1"/>
            <a:endParaRPr lang="en-US" sz="4000" dirty="0" smtClean="0"/>
          </a:p>
          <a:p>
            <a:pPr lvl="1"/>
            <a:r>
              <a:rPr lang="en-US" sz="4000" dirty="0" smtClean="0"/>
              <a:t>Wiki updates &amp; processes:  </a:t>
            </a:r>
            <a:r>
              <a:rPr lang="en-US" sz="4000" dirty="0" smtClean="0">
                <a:hlinkClick r:id="rId3"/>
              </a:rPr>
              <a:t>http://cesdqle.wikispaces.com</a:t>
            </a:r>
            <a:endParaRPr lang="en-US" sz="4000" dirty="0" smtClean="0"/>
          </a:p>
          <a:p>
            <a:pPr lvl="1"/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212319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our Results: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YOUR OWN: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have an opportunity to look at another school’s APAR</a:t>
            </a:r>
          </a:p>
          <a:p>
            <a:r>
              <a:rPr lang="en-US" dirty="0" smtClean="0"/>
              <a:t>We have created partner schools to do this</a:t>
            </a:r>
          </a:p>
          <a:p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582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ON YOUR OWN, LOOK FOR (15 min):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was surprising about the data in the APAR?</a:t>
            </a:r>
          </a:p>
          <a:p>
            <a:r>
              <a:rPr lang="en-US" sz="3200" dirty="0" smtClean="0"/>
              <a:t>What evidence do you see that this project made a difference for students?</a:t>
            </a:r>
          </a:p>
          <a:p>
            <a:r>
              <a:rPr lang="en-US" sz="3200" dirty="0" smtClean="0"/>
              <a:t>Does the data reflected in the APAR inform next steps?</a:t>
            </a:r>
          </a:p>
          <a:p>
            <a:r>
              <a:rPr lang="en-US" sz="3200" dirty="0" smtClean="0"/>
              <a:t>What questions remain after reading this APAR?</a:t>
            </a:r>
          </a:p>
          <a:p>
            <a:r>
              <a:rPr lang="en-US" sz="3200" dirty="0" smtClean="0"/>
              <a:t>What have you learned as a result of looking through this APAR that might influence your own work?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58541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YOUR PARTNER SCHOOL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place to sit.</a:t>
            </a:r>
          </a:p>
          <a:p>
            <a:r>
              <a:rPr lang="en-US" dirty="0" smtClean="0"/>
              <a:t>Share your answers to the questions</a:t>
            </a:r>
          </a:p>
          <a:p>
            <a:r>
              <a:rPr lang="en-US" dirty="0" smtClean="0"/>
              <a:t>Leave your response sheet with your partner school for their own reflection once your conversation is complete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6991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</a:t>
            </a:r>
            <a:endParaRPr lang="en-CA" dirty="0"/>
          </a:p>
        </p:txBody>
      </p:sp>
      <p:pic>
        <p:nvPicPr>
          <p:cNvPr id="2050" name="Picture 2" descr="d:\users\lsteele\AppData\Local\Microsoft\Windows\Temporary Internet Files\Content.IE5\OHWHP3OA\MP900382650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826" y="1600200"/>
            <a:ext cx="633634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25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Meeting your New Team</a:t>
            </a:r>
            <a:endParaRPr lang="en-CA" dirty="0"/>
          </a:p>
        </p:txBody>
      </p:sp>
      <p:pic>
        <p:nvPicPr>
          <p:cNvPr id="1026" name="Picture 2" descr="d:\users\lsteele\AppData\Local\Microsoft\Windows\Temporary Internet Files\Content.IE5\AC0QMZCP\MC900230931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5600" y="2057400"/>
            <a:ext cx="2800539" cy="374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70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Wrap-Up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188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Quality Learning Environment: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912" y="1588729"/>
            <a:ext cx="8229600" cy="45259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To answer following questions related to the Quality Learning Environment document</a:t>
            </a:r>
          </a:p>
          <a:p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 rot="20791299">
            <a:off x="2863097" y="2823865"/>
            <a:ext cx="4640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Who is this for?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770672">
            <a:off x="250715" y="4549738"/>
            <a:ext cx="58763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does it mean?</a:t>
            </a:r>
            <a:endParaRPr lang="en-US" sz="54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91124" y="4088073"/>
            <a:ext cx="61003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How will it be used?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8891" y="2362200"/>
            <a:ext cx="3854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is this?</a:t>
            </a:r>
            <a:endParaRPr lang="en-C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0640" y="5722964"/>
            <a:ext cx="6944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is my role in this?</a:t>
            </a:r>
            <a:endParaRPr lang="en-US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703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QUALITY LEARNING ENVIRONMENT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61202" y="1878012"/>
            <a:ext cx="4040188" cy="395128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Part 1:  </a:t>
            </a:r>
            <a:r>
              <a:rPr lang="en-US" sz="3200" dirty="0" smtClean="0"/>
              <a:t>Background Information</a:t>
            </a:r>
          </a:p>
          <a:p>
            <a:r>
              <a:rPr lang="en-US" sz="3200" b="1" dirty="0" smtClean="0"/>
              <a:t>Part 2:  </a:t>
            </a:r>
            <a:r>
              <a:rPr lang="en-US" sz="3200" dirty="0" smtClean="0"/>
              <a:t>The Core </a:t>
            </a:r>
          </a:p>
          <a:p>
            <a:r>
              <a:rPr lang="en-US" sz="3200" b="1" dirty="0" smtClean="0"/>
              <a:t>Part 3:  </a:t>
            </a:r>
            <a:r>
              <a:rPr lang="en-US" sz="3200" dirty="0" smtClean="0"/>
              <a:t>The 4 Key Components</a:t>
            </a:r>
          </a:p>
          <a:p>
            <a:r>
              <a:rPr lang="en-US" sz="3200" b="1" dirty="0" smtClean="0"/>
              <a:t>Part 4:  </a:t>
            </a:r>
            <a:r>
              <a:rPr lang="en-US" sz="3200" dirty="0" smtClean="0"/>
              <a:t>The Cultural Conditions</a:t>
            </a:r>
            <a:endParaRPr lang="en-CA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390" y="2209800"/>
            <a:ext cx="4771159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56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1</a:t>
            </a:r>
            <a:endParaRPr lang="en-CA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8766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Mission &amp;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4400" dirty="0" smtClean="0"/>
              <a:t>Great teachers and great school divisions get their core purpose right…</a:t>
            </a:r>
            <a:r>
              <a:rPr lang="en-US" sz="4400" i="1" dirty="0" smtClean="0"/>
              <a:t>they know why they exist…</a:t>
            </a:r>
          </a:p>
          <a:p>
            <a:endParaRPr lang="en-US" sz="4400" dirty="0" smtClean="0"/>
          </a:p>
          <a:p>
            <a:r>
              <a:rPr lang="en-US" sz="4400" dirty="0" smtClean="0"/>
              <a:t>Knowing where you are going and why you are going there is </a:t>
            </a:r>
            <a:r>
              <a:rPr lang="en-US" sz="4400" i="1" dirty="0" smtClean="0"/>
              <a:t>critically important</a:t>
            </a:r>
            <a:r>
              <a:rPr lang="en-US" sz="4400" dirty="0" smtClean="0"/>
              <a:t>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i="1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738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&amp; Vision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8"/>
            <a:ext cx="8613648" cy="479755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 smtClean="0"/>
              <a:t>Motto confirmed- </a:t>
            </a:r>
            <a:r>
              <a:rPr lang="en-US" sz="2800" i="1" dirty="0" smtClean="0">
                <a:solidFill>
                  <a:srgbClr val="FFFF00"/>
                </a:solidFill>
              </a:rPr>
              <a:t>Where Students Come First</a:t>
            </a:r>
          </a:p>
          <a:p>
            <a:pPr marL="0" indent="0">
              <a:buNone/>
            </a:pPr>
            <a:endParaRPr lang="en-US" sz="2800" i="1" dirty="0" smtClean="0">
              <a:solidFill>
                <a:srgbClr val="FF0000"/>
              </a:solidFill>
            </a:endParaRPr>
          </a:p>
          <a:p>
            <a:pPr lvl="0"/>
            <a:r>
              <a:rPr lang="en-US" sz="2800" dirty="0" smtClean="0"/>
              <a:t> Mission - </a:t>
            </a:r>
            <a:r>
              <a:rPr lang="en-US" sz="2800" i="1" dirty="0" smtClean="0"/>
              <a:t>Chinook’s Edge School Division will </a:t>
            </a:r>
            <a:r>
              <a:rPr lang="en-US" sz="2800" i="1" dirty="0" smtClean="0">
                <a:solidFill>
                  <a:srgbClr val="FFFF00"/>
                </a:solidFill>
              </a:rPr>
              <a:t>engage </a:t>
            </a:r>
            <a:r>
              <a:rPr lang="en-US" sz="2800" b="1" i="1" u="sng" dirty="0" smtClean="0">
                <a:solidFill>
                  <a:srgbClr val="FFFF00"/>
                </a:solidFill>
              </a:rPr>
              <a:t>every</a:t>
            </a:r>
            <a:r>
              <a:rPr lang="en-US" sz="2800" b="1" i="1" dirty="0" smtClean="0"/>
              <a:t> </a:t>
            </a:r>
            <a:r>
              <a:rPr lang="en-US" sz="2800" i="1" dirty="0" smtClean="0"/>
              <a:t>student </a:t>
            </a:r>
            <a:r>
              <a:rPr lang="en-US" sz="2800" i="1" dirty="0" smtClean="0">
                <a:solidFill>
                  <a:srgbClr val="FFFF00"/>
                </a:solidFill>
              </a:rPr>
              <a:t>in meaningful </a:t>
            </a:r>
            <a:r>
              <a:rPr lang="en-US" sz="2800" i="1" dirty="0" smtClean="0"/>
              <a:t>learning by </a:t>
            </a:r>
            <a:r>
              <a:rPr lang="en-US" sz="2800" i="1" dirty="0" smtClean="0">
                <a:solidFill>
                  <a:srgbClr val="FFFF00"/>
                </a:solidFill>
              </a:rPr>
              <a:t>challenging</a:t>
            </a:r>
            <a:r>
              <a:rPr lang="en-US" sz="2800" i="1" dirty="0" smtClean="0"/>
              <a:t>, </a:t>
            </a:r>
            <a:r>
              <a:rPr lang="en-US" sz="2800" i="1" dirty="0" smtClean="0">
                <a:solidFill>
                  <a:srgbClr val="FFFF00"/>
                </a:solidFill>
              </a:rPr>
              <a:t>encouraging</a:t>
            </a:r>
            <a:r>
              <a:rPr lang="en-US" sz="2800" i="1" dirty="0" smtClean="0"/>
              <a:t> and </a:t>
            </a:r>
            <a:r>
              <a:rPr lang="en-US" sz="2800" i="1" dirty="0" smtClean="0">
                <a:solidFill>
                  <a:srgbClr val="FFFF00"/>
                </a:solidFill>
              </a:rPr>
              <a:t>believing</a:t>
            </a:r>
            <a:r>
              <a:rPr lang="en-US" sz="2800" i="1" dirty="0" smtClean="0"/>
              <a:t> in them</a:t>
            </a:r>
            <a:r>
              <a:rPr lang="en-US" sz="2800" dirty="0" smtClean="0"/>
              <a:t>.</a:t>
            </a:r>
          </a:p>
          <a:p>
            <a:pPr marL="0" lvl="0" indent="0">
              <a:buNone/>
            </a:pPr>
            <a:endParaRPr lang="en-US" sz="2800" dirty="0" smtClean="0"/>
          </a:p>
          <a:p>
            <a:pPr lvl="0"/>
            <a:r>
              <a:rPr lang="en-US" sz="2800" dirty="0" smtClean="0"/>
              <a:t>Vision - </a:t>
            </a:r>
            <a:r>
              <a:rPr lang="en-US" sz="2800" i="1" dirty="0" smtClean="0"/>
              <a:t>Chinook’s Edge School Division will be </a:t>
            </a:r>
            <a:r>
              <a:rPr lang="en-US" sz="2800" i="1" dirty="0" smtClean="0">
                <a:solidFill>
                  <a:srgbClr val="FFFF00"/>
                </a:solidFill>
              </a:rPr>
              <a:t>universally recognized </a:t>
            </a:r>
            <a:r>
              <a:rPr lang="en-US" sz="2800" i="1" dirty="0" smtClean="0"/>
              <a:t>as a </a:t>
            </a:r>
            <a:r>
              <a:rPr lang="en-US" sz="2800" i="1" dirty="0" smtClean="0">
                <a:solidFill>
                  <a:srgbClr val="FFFF00"/>
                </a:solidFill>
              </a:rPr>
              <a:t>collaborative learning community </a:t>
            </a:r>
            <a:r>
              <a:rPr lang="en-US" sz="2800" i="1" dirty="0" smtClean="0"/>
              <a:t>where learning </a:t>
            </a:r>
            <a:r>
              <a:rPr lang="en-US" sz="2800" i="1" dirty="0" smtClean="0">
                <a:solidFill>
                  <a:srgbClr val="FFFF00"/>
                </a:solidFill>
              </a:rPr>
              <a:t>is personalized </a:t>
            </a:r>
            <a:r>
              <a:rPr lang="en-US" sz="2800" i="1" dirty="0" smtClean="0"/>
              <a:t>for </a:t>
            </a:r>
            <a:r>
              <a:rPr lang="en-US" sz="2800" b="1" i="1" u="sng" dirty="0" smtClean="0">
                <a:solidFill>
                  <a:srgbClr val="FFFF00"/>
                </a:solidFill>
              </a:rPr>
              <a:t>all</a:t>
            </a:r>
            <a:r>
              <a:rPr lang="en-US" sz="2800" i="1" dirty="0" smtClean="0"/>
              <a:t> students to </a:t>
            </a:r>
            <a:r>
              <a:rPr lang="en-US" sz="2800" i="1" dirty="0" smtClean="0">
                <a:solidFill>
                  <a:srgbClr val="FFFF00"/>
                </a:solidFill>
              </a:rPr>
              <a:t>achieve success</a:t>
            </a:r>
            <a:r>
              <a:rPr lang="en-US" sz="2800" i="1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/>
              <a:t>as </a:t>
            </a:r>
            <a:r>
              <a:rPr lang="en-US" sz="2800" i="1" dirty="0" smtClean="0">
                <a:solidFill>
                  <a:srgbClr val="FFFF00"/>
                </a:solidFill>
              </a:rPr>
              <a:t>compassionate</a:t>
            </a:r>
            <a:r>
              <a:rPr lang="en-US" sz="2800" i="1" dirty="0" smtClean="0"/>
              <a:t> and </a:t>
            </a:r>
            <a:r>
              <a:rPr lang="en-US" sz="2800" i="1" dirty="0" smtClean="0">
                <a:solidFill>
                  <a:srgbClr val="FFFF00"/>
                </a:solidFill>
              </a:rPr>
              <a:t>innovative global citizens.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3485</TotalTime>
  <Words>1767</Words>
  <Application>Microsoft Office PowerPoint</Application>
  <PresentationFormat>On-screen Show (4:3)</PresentationFormat>
  <Paragraphs>259</Paragraphs>
  <Slides>40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Thatch</vt:lpstr>
      <vt:lpstr>Setting Our Direction II</vt:lpstr>
      <vt:lpstr>WELCOME</vt:lpstr>
      <vt:lpstr>GOALS:</vt:lpstr>
      <vt:lpstr>Meeting your New Team</vt:lpstr>
      <vt:lpstr>Quality Learning Environment:</vt:lpstr>
      <vt:lpstr>QUALITY LEARNING ENVIRONMENT</vt:lpstr>
      <vt:lpstr>Part 1</vt:lpstr>
      <vt:lpstr>Mission &amp; Vision</vt:lpstr>
      <vt:lpstr>Mission &amp; Vision Statements</vt:lpstr>
      <vt:lpstr>Key Questions for All of Us</vt:lpstr>
      <vt:lpstr>Avoiding the Christmas Tree Effect </vt:lpstr>
      <vt:lpstr>PowerPoint Presentation</vt:lpstr>
      <vt:lpstr>Purpose ~ Quality Learning Environment</vt:lpstr>
      <vt:lpstr> Where did the data come from?</vt:lpstr>
      <vt:lpstr>PowerPoint Presentation</vt:lpstr>
      <vt:lpstr>Next Steps</vt:lpstr>
      <vt:lpstr>Part 1</vt:lpstr>
      <vt:lpstr>Part 1: Background</vt:lpstr>
      <vt:lpstr>TABLE DEBRIEF:</vt:lpstr>
      <vt:lpstr>Part 1: Background</vt:lpstr>
      <vt:lpstr>PART 2:  THE CORE</vt:lpstr>
      <vt:lpstr>Part 2: The Core</vt:lpstr>
      <vt:lpstr>Part 2: The Core</vt:lpstr>
      <vt:lpstr>Part 2: The Core</vt:lpstr>
      <vt:lpstr>BREAK</vt:lpstr>
      <vt:lpstr>Part 3</vt:lpstr>
      <vt:lpstr>Part 3: The 4 Key Elements</vt:lpstr>
      <vt:lpstr>Return to table group</vt:lpstr>
      <vt:lpstr>PowerPoint Presentation</vt:lpstr>
      <vt:lpstr>Part 4</vt:lpstr>
      <vt:lpstr>Part 4: Cultural Conditions</vt:lpstr>
      <vt:lpstr>TABLE DEBRIEF</vt:lpstr>
      <vt:lpstr>Part 4: Cultural Components</vt:lpstr>
      <vt:lpstr>Next Steps</vt:lpstr>
      <vt:lpstr>Next Steps &amp; Thank You</vt:lpstr>
      <vt:lpstr>Looking at our Results:</vt:lpstr>
      <vt:lpstr>  ON YOUR OWN, LOOK FOR (15 min): </vt:lpstr>
      <vt:lpstr>WITH YOUR PARTNER SCHOOL</vt:lpstr>
      <vt:lpstr>Levels</vt:lpstr>
      <vt:lpstr>Wrap-Up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Services</dc:creator>
  <cp:lastModifiedBy>Technology Services</cp:lastModifiedBy>
  <cp:revision>346</cp:revision>
  <cp:lastPrinted>2011-08-18T19:25:31Z</cp:lastPrinted>
  <dcterms:created xsi:type="dcterms:W3CDTF">2011-05-12T19:28:13Z</dcterms:created>
  <dcterms:modified xsi:type="dcterms:W3CDTF">2011-09-29T19:43:53Z</dcterms:modified>
</cp:coreProperties>
</file>